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4630400" cy="8229600"/>
  <p:notesSz cx="8229600" cy="14630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A77C8E-EF6D-985B-9C4D-C51D002C60D0}" v="296" dt="2025-09-30T20:56:44.311"/>
    <p1510:client id="{119C5C16-4028-F975-1C3D-30D18428DE69}" v="92" dt="2025-09-30T10:54:47.6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20A51-3568-469E-969C-83F6C3CAAAB0}" type="datetimeFigureOut">
              <a:t>30/09/2025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4A6C4-7F4E-42B3-87D8-7364152C686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03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7795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Servicios de Red Avanzados y Conectividad para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44453"/>
            <a:ext cx="7556421" cy="2267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 la VPC al Edge: Construyendo redes seguras y de alto rendimiento para cargas de trabajo de IA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8525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Dr. [Nombre del Profesor]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47057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Universidad [Nombre]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70886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Computing para Inteligencia Artificial - Sesión 7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303" y="560427"/>
            <a:ext cx="8276630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Evitando Internet: VPC Endpoints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3303" y="1706523"/>
            <a:ext cx="3057049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Problema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13303" y="2292429"/>
            <a:ext cx="7038261" cy="1304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 defecto, para que una instancia en una subred privada acceda a un servicio de AWS como S3, el tráfico debe ir a través del NAT Gateway, salir a internet, y volver a entrar a la red de AWS. Esto es ineficiente y puede generar costes.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3303" y="3800594"/>
            <a:ext cx="3702844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Solución: VPC Endpoints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13303" y="4386501"/>
            <a:ext cx="7038261" cy="978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Permiten conectar tu VPC a servicios de AWS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 necesidad de un IGW o un NAT Gateway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manteniendo todo el tráfico dentro de la red privada y segura de AWS.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3303" y="5568553"/>
            <a:ext cx="3057049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Ventajas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13303" y="6154460"/>
            <a:ext cx="7038261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Seguridad Mejorada: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 tráfico no atraviesa la internet pública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3303" y="6551890"/>
            <a:ext cx="7038261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Fiabilidad: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Menos dependencia de componentes externos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3303" y="6949321"/>
            <a:ext cx="7038261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Coste: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Ahorro en costes de procesamiento de datos del NAT Gateway</a:t>
            </a:r>
            <a:endParaRPr lang="en-US" sz="16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389" y="1732002"/>
            <a:ext cx="5668208" cy="56682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678" y="865108"/>
            <a:ext cx="7170063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Tipos de VPC Endpoints (AWS)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78" y="1744742"/>
            <a:ext cx="951071" cy="30190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06892" y="1934885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Gateway Endpoints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806892" y="2405539"/>
            <a:ext cx="667142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Funcionamiento: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Son una "puerta de enlace" que se especifica como un destino en tu tabla de rutas.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1806892" y="3128248"/>
            <a:ext cx="6671429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Servicios Soportados: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Solo para </a:t>
            </a: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S3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</a:t>
            </a: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DynamoDB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806892" y="3546634"/>
            <a:ext cx="667142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Implementación: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 añade una entrada en la tabla de rutas de la subred privada.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1806892" y="4269343"/>
            <a:ext cx="6671429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Coste: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 tienen coste adicional.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78" y="4763810"/>
            <a:ext cx="951071" cy="260068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06892" y="4953953"/>
            <a:ext cx="532316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Interface Endpoints (AWS PrivateLink)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806892" y="5424607"/>
            <a:ext cx="667142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Funcionamiento: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Crean una Interfaz de Red Elástica (ENI) con una IP privada dentro de tu subred.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1806892" y="6147316"/>
            <a:ext cx="667142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Servicios Soportados: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 mayoría de los servicios de AWS (SQS, Kinesis, SageMaker, API Gateway, etc.)</a:t>
            </a:r>
            <a:endParaRPr lang="en-US" sz="1450" dirty="0"/>
          </a:p>
        </p:txBody>
      </p:sp>
      <p:sp>
        <p:nvSpPr>
          <p:cNvPr id="14" name="Text 9"/>
          <p:cNvSpPr/>
          <p:nvPr/>
        </p:nvSpPr>
        <p:spPr>
          <a:xfrm>
            <a:off x="1806892" y="6870025"/>
            <a:ext cx="6671429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Coste: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Tienen un coste por hora y por GB de datos procesados.</a:t>
            </a:r>
            <a:endParaRPr lang="en-US" sz="1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540" y="552807"/>
            <a:ext cx="7847528" cy="628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Conectando VPCs: VPC Peering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3540" y="1683425"/>
            <a:ext cx="3015258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Concepto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03540" y="2261354"/>
            <a:ext cx="7737872" cy="964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conexión de red entre dos VPCs que permite que los recursos en ambas se comuniquen entre sí utilizando direcciones IP privadas, como si estuvieran en la misma red.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3540" y="3426738"/>
            <a:ext cx="3147893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Características Clave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703540" y="4004667"/>
            <a:ext cx="7737872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Transitivo: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 la VPC A está conectada a la B, y la B a la C, la VPC A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puede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comunicarse con la C a través de la B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3540" y="4717852"/>
            <a:ext cx="7737872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Limitación Crítica: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Los bloques CIDR de las VPCs conectadas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pueden solaparse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3540" y="5431036"/>
            <a:ext cx="7737872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Funciona entre regiones y entre cuentas de AWS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03540" y="5953482"/>
            <a:ext cx="3015258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Caso de Uso IA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703540" y="6531412"/>
            <a:ext cx="7737872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equipo de Data Science tiene su VPC con herramientas de análisis y necesita acceder a los datos de producción que están en la VPC de la aplicación principal.</a:t>
            </a:r>
            <a:endParaRPr lang="en-US" sz="15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332" y="1708547"/>
            <a:ext cx="4995148" cy="499514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8939332" y="6929795"/>
            <a:ext cx="499514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Agnosticismo: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AWS/GCP: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VPC Peering,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VNet Peering.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238" y="451247"/>
            <a:ext cx="8370689" cy="512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 Evolución del Peering: Transit Gateway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4238" y="1374219"/>
            <a:ext cx="246149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Problema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74238" y="1845826"/>
            <a:ext cx="6540818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medida que creces, gestionar docenas de conexiones de peering ("full mesh") se vuelve una pesadilla.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74238" y="2534722"/>
            <a:ext cx="4618077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Solución: AWS Transit Gateway (TGW)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74238" y="3006328"/>
            <a:ext cx="6540818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Actúa como un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hub centralizado (hub-and-spoke)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simplifica la interconexión de VPCs y conexiones on-premise.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4238" y="3695224"/>
            <a:ext cx="246149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Funcionamiento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74238" y="4166830"/>
            <a:ext cx="6540818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Conectas cada VPC ("spoke") al TGW ("hub"). El TGW gestiona el enrutamiento entre todos los spokes.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4238" y="4855726"/>
            <a:ext cx="246149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Ventajas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74238" y="5327332"/>
            <a:ext cx="6540818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Enrutamiento Transitivo: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¡Resuelve el principal problema del peering!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74238" y="5647134"/>
            <a:ext cx="6540818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Gestión Simplificada: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 único punto para gestionar la conectividad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4238" y="5966936"/>
            <a:ext cx="6540818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Escalabilidad: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Conecta miles de VPCs</a:t>
            </a:r>
            <a:endParaRPr lang="en-US" sz="16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964" y="1394698"/>
            <a:ext cx="6540818" cy="6540818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572095" y="6612732"/>
            <a:ext cx="6540818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Agnosticismo: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Transit Gateway,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Azure Virtual WAN,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GCP: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Network Connectivity Center.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653" y="600432"/>
            <a:ext cx="11212949" cy="583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Opción 1 - Conectividad Híbrida: Site-to-Site VPN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3653" y="1650921"/>
            <a:ext cx="2801660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53653" y="2187773"/>
            <a:ext cx="7122676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Establece un túnel seguro y encriptado (IPsec) entre tu centro de datos on-premise y tu VPC/VNet a través de la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internet pública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53653" y="2972157"/>
            <a:ext cx="2860477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Componentes (AWS)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653653" y="3509010"/>
            <a:ext cx="7122676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Virtual Private Gateway (VPG):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 "concentrador" de VPN en el lado de la VPC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53653" y="4014907"/>
            <a:ext cx="7122676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Gateway (CGW):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 recurso en AWS que representa tu dispositivo físico de VPN on-premise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53653" y="4956453"/>
            <a:ext cx="2801660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653653" y="5493306"/>
            <a:ext cx="7122676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Rápido de configurar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53653" y="5857518"/>
            <a:ext cx="7122676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Coste relativamente bajo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53653" y="6343055"/>
            <a:ext cx="2801660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Contras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653653" y="6879908"/>
            <a:ext cx="7122676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rendimiento y la latencia dependen de la calidad de tu conexión a internet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53653" y="7244120"/>
            <a:ext cx="7122676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Ancho de banda limitado</a:t>
            </a:r>
            <a:endParaRPr lang="en-US" sz="16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482" y="1674257"/>
            <a:ext cx="5744766" cy="57447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397" y="547211"/>
            <a:ext cx="11492151" cy="621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Opción 2 - Conexión Dedicada (Direct Connect)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6397" y="1666518"/>
            <a:ext cx="2985016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Concepto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696397" y="2238494"/>
            <a:ext cx="7748349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conexión de red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física, privada y dedicada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desde tu centro de datos a una ubicación de AWS. El tráfico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nunca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toca la internet pública.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6397" y="3073956"/>
            <a:ext cx="2985016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Características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696397" y="3645932"/>
            <a:ext cx="7748349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Ancho de Banda: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Consistente y predecible. Velocidades desde 50 Mbps hasta 100 Gbps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96397" y="4023361"/>
            <a:ext cx="774834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Latencia: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Baja y estable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96397" y="4411146"/>
            <a:ext cx="774834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Seguridad: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Máxima, al ser una conexión privada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96397" y="5256967"/>
            <a:ext cx="3501509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Caso de Uso IA CRÍTICO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696397" y="5828943"/>
            <a:ext cx="7748349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Transferencia inicial o continua de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grandes datasets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(Terabytes o Petabytes) desde on-premise a S3 para entrenamiento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696397" y="6534983"/>
            <a:ext cx="7748349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Aplicaciones híbridas donde modelos en la nube necesitan acceder a bases de datos de muy baja latencia que residen on-premise</a:t>
            </a:r>
            <a:endParaRPr lang="en-US" sz="15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903" y="1691402"/>
            <a:ext cx="5003721" cy="5003721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8937903" y="6918960"/>
            <a:ext cx="5003721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Agnosticismo: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Direct Connect,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ExpressRoute,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GCP: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Cloud Interconnect.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250" y="854750"/>
            <a:ext cx="7815501" cy="1186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VPN vs. Conexión Dedicada: ¿Cuándo usar cada una?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4250" y="2325767"/>
            <a:ext cx="7815501" cy="2581394"/>
          </a:xfrm>
          <a:prstGeom prst="roundRect">
            <a:avLst>
              <a:gd name="adj" fmla="val 308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61655" y="2523172"/>
            <a:ext cx="4097298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Usa Site-to-Site VPN cuando: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61655" y="2992755"/>
            <a:ext cx="7420689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Necesitas una solución rápida y de bajo coste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861655" y="3362682"/>
            <a:ext cx="7420689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cargas de trabajo no son sensibles a la latencia o a las fluctuaciones del ancho de banda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861655" y="4036219"/>
            <a:ext cx="7420689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volumen de transferencia de datos es bajo-moderado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861655" y="4406146"/>
            <a:ext cx="7420689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Como solución de backup para una conexión dedicada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664250" y="5096947"/>
            <a:ext cx="7815501" cy="2277785"/>
          </a:xfrm>
          <a:prstGeom prst="roundRect">
            <a:avLst>
              <a:gd name="adj" fmla="val 35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61655" y="5294352"/>
            <a:ext cx="6052423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Usa Direct Connect / ExpressRoute cuando: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61655" y="5763935"/>
            <a:ext cx="7420689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consistencia del rendimiento de red es crítica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861655" y="6133862"/>
            <a:ext cx="7420689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Necesitas transferir grandes volúmenes de datos de forma regular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861655" y="6503789"/>
            <a:ext cx="7420689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Requieres una latencia ultra-baja y estable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861655" y="6873716"/>
            <a:ext cx="7420689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políticas de seguridad o compliance prohíben el paso de datos por internet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250" y="521851"/>
            <a:ext cx="4744998" cy="593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Debate Rápido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4250" y="1589365"/>
            <a:ext cx="2847023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Escenario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64250" y="2134910"/>
            <a:ext cx="6419493" cy="1518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startup de IA médica ha desarrollado un algoritmo que analiza imágenes de resonancia magnética. Su dataset de entrenamiento inicial es de 50 TB y reside en los servidores del hospital cliente. Planean recibir 1 TB de nuevas imágenes cada mes. El hospital exige la máxima seguridad.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64250" y="3842742"/>
            <a:ext cx="3155037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Preguntas para debate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664250" y="4388287"/>
            <a:ext cx="6419493" cy="910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la carga inicial de 50 TB, ¿qué recomendarías? ¿VPN, Direct Connect, o quizás un servicio de transferencia física como AWS Snowball?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64250" y="5365432"/>
            <a:ext cx="6419493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 startAt="2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la transferencia mensual de 1 TB, ¿cuál sería la solución de conectividad híbrida más apropiada a largo plazo?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64250" y="6143387"/>
            <a:ext cx="6419493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Puntos a debatir: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Coste inicial vs. coste operativo, tiempo de transferencia, seguridad, escalabilidad.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278" y="1613059"/>
            <a:ext cx="6419493" cy="641949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488" y="551498"/>
            <a:ext cx="13164860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Acelerando la Entrega: Content Delivery Networks (CDN)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4488" y="1619369"/>
            <a:ext cx="2848094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Concepto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64488" y="2165152"/>
            <a:ext cx="7795498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red global de servidores proxy (llamados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Edge Locations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Puntos de Presencia - PoP) que almacenan en caché tu contenido cerca de tus usuarios finales.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64488" y="2962632"/>
            <a:ext cx="2848094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Funcionamiento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664488" y="3508415"/>
            <a:ext cx="779549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usuario en Japón solicita un archivo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64488" y="3878699"/>
            <a:ext cx="779549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 startAt="2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primera petición va a tu servidor de origen (ej. un bucket S3 en EE.UU.)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64488" y="4248983"/>
            <a:ext cx="7795498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 startAt="3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CDN lo entrega al usuario, pero también guarda una copia en una Edge Location en Tokio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64488" y="4923115"/>
            <a:ext cx="7795498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 startAt="4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siguiente usuario en Japón que pida el mismo archivo lo recibirá directamente desde Tokio, con una latencia muchísimo menor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759" y="1643182"/>
            <a:ext cx="5042654" cy="504265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930759" y="6899434"/>
            <a:ext cx="5042654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Agnosticismo: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CloudFront, </a:t>
            </a: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Azure CDN, </a:t>
            </a: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GCP: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Cloud CDN.</a:t>
            </a:r>
            <a:endParaRPr lang="en-US" sz="14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690" y="597694"/>
            <a:ext cx="7757160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Casos de Uso de CDN para IA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90" y="1711642"/>
            <a:ext cx="543401" cy="5434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0690" y="2526744"/>
            <a:ext cx="6022658" cy="407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Distribución de Modelos de Inferencia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60690" y="3064550"/>
            <a:ext cx="6418659" cy="1391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modelos que corren en el cliente (navegador con TensorFlow.js, aplicaciones móviles), la CDN puede cachear los archivos del modelo (model.json, weights.bin) para una carga y arranque ultra-rápidos.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050" y="1711642"/>
            <a:ext cx="543401" cy="5434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1050" y="2526744"/>
            <a:ext cx="5201960" cy="407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Entrega de Interfaces de Usuario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7451050" y="3064550"/>
            <a:ext cx="6418659" cy="104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UIs de aplicaciones como ChatGPT o Midjourney se benefician enormemente de la CDN para cargar rápidamente la interfaz y los assets estáticos.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90" y="4890373"/>
            <a:ext cx="543401" cy="5434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0690" y="5705475"/>
            <a:ext cx="5895499" cy="407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Resultados de Inferencia Cacheables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760690" y="6243280"/>
            <a:ext cx="6418659" cy="1391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 una inferencia para una entrada común es solicitada frecuentemente (ej. "¿cuál es la capital de España?"), el resultado del API se puede cachear en la CDN por un tiempo corto.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050" y="4890373"/>
            <a:ext cx="543401" cy="54340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1050" y="5705475"/>
            <a:ext cx="4938117" cy="407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Streaming de Media Procesada</a:t>
            </a:r>
            <a:endParaRPr lang="en-US" sz="2550" dirty="0"/>
          </a:p>
        </p:txBody>
      </p:sp>
      <p:sp>
        <p:nvSpPr>
          <p:cNvPr id="14" name="Text 8"/>
          <p:cNvSpPr/>
          <p:nvPr/>
        </p:nvSpPr>
        <p:spPr>
          <a:xfrm>
            <a:off x="7451050" y="6243280"/>
            <a:ext cx="6418659" cy="104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Entregar vídeos o audios que han sido procesados por IA (ej. subtitulado automático, reconocimiento de objetos) a una audiencia global.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62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Agenda de la Sesión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586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313742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488049"/>
            <a:ext cx="55367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Fundamentos de la Nube Privada Virtual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97846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Profundización en VPC/VNet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19586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313742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488049"/>
            <a:ext cx="4692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Aislamiento y Seguridad en la Red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2978468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Groups vs. Network ACLs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738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093250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267557"/>
            <a:ext cx="45985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Conectividad Privada y Escalable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475797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Endpoints, Peering y Transit Gateway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738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093250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267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Mundo Híbrido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4757976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Conectando la Nube con On-Premise (VPN y Conexión Dedicada)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8806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235660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409968"/>
            <a:ext cx="40481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Aceleración y Alcance Global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90038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CDNs y DNS Inteligente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8806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235660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409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Defensa Activa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900386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Protección contra ataques de red (DDoS y WAF)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8304"/>
            <a:ext cx="117177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DNS y Enrutamiento Global: AWS Route 53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405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Concepto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646164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servicio de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 de Nombres de Dominio (DNS)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gestionado, altamente disponible y escalable. Traduce nombres de dominio legibles por humanos (ej. miapi.com) a direcciones IP (54.23.1.182).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61686"/>
            <a:ext cx="390953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Más que un simple DNS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4613791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 53 (y sus equivalentes) ofrece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políticas de enrutamiento avanzadas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dirigir el tráfico de manera inteligente.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6641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Agnosticismo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93790" y="621851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Route 53,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Azure DNS,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GCP: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Cloud DNS. (Route 53 es generalmente considerado el más rico en funcionalidades de enrutamiento).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022396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013" y="1077039"/>
            <a:ext cx="11882676" cy="601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Políticas de Enrutamiento Inteligente (Ej: Route 53)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74013" y="2064067"/>
            <a:ext cx="4299109" cy="2447925"/>
          </a:xfrm>
          <a:prstGeom prst="roundRect">
            <a:avLst>
              <a:gd name="adj" fmla="val 330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74013" y="2064067"/>
            <a:ext cx="45720" cy="2447925"/>
          </a:xfrm>
          <a:prstGeom prst="roundRect">
            <a:avLst>
              <a:gd name="adj" fmla="val 176927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935117" y="2279452"/>
            <a:ext cx="288893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Simple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935117" y="2755940"/>
            <a:ext cx="3822621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Enrutamiento básico a una única IP.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5165646" y="2064067"/>
            <a:ext cx="4299109" cy="2447925"/>
          </a:xfrm>
          <a:prstGeom prst="roundRect">
            <a:avLst>
              <a:gd name="adj" fmla="val 330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65646" y="2064067"/>
            <a:ext cx="45720" cy="2447925"/>
          </a:xfrm>
          <a:prstGeom prst="roundRect">
            <a:avLst>
              <a:gd name="adj" fmla="val 176927"/>
            </a:avLst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426750" y="2279452"/>
            <a:ext cx="288893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Failover</a:t>
            </a: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5426750" y="2755940"/>
            <a:ext cx="3822621" cy="1540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Enrutamiento Activo-Pasivo. Dirige el tráfico a un recurso primario. Si las comprobaciones de estado (health checks) fallan, automáticamente redirige al recurso secundario en otra región.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9657278" y="2064067"/>
            <a:ext cx="4299109" cy="2447925"/>
          </a:xfrm>
          <a:prstGeom prst="roundRect">
            <a:avLst>
              <a:gd name="adj" fmla="val 330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57278" y="2064067"/>
            <a:ext cx="45720" cy="2447925"/>
          </a:xfrm>
          <a:prstGeom prst="roundRect">
            <a:avLst>
              <a:gd name="adj" fmla="val 176927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9918383" y="2279452"/>
            <a:ext cx="3792974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Basado en Geolocalización</a:t>
            </a:r>
            <a:endParaRPr lang="en-US" sz="2250" dirty="0"/>
          </a:p>
        </p:txBody>
      </p:sp>
      <p:sp>
        <p:nvSpPr>
          <p:cNvPr id="14" name="Text 12"/>
          <p:cNvSpPr/>
          <p:nvPr/>
        </p:nvSpPr>
        <p:spPr>
          <a:xfrm>
            <a:off x="9918383" y="2755940"/>
            <a:ext cx="3822621" cy="1232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Dirige el tráfico basado en la ubicación geográfica del usuario (ej. usuarios de Europa van a servidores en Frankfurt, usuarios de Asia a Singapur).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74013" y="4704517"/>
            <a:ext cx="4299109" cy="2447925"/>
          </a:xfrm>
          <a:prstGeom prst="roundRect">
            <a:avLst>
              <a:gd name="adj" fmla="val 330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74013" y="4704517"/>
            <a:ext cx="45720" cy="2447925"/>
          </a:xfrm>
          <a:prstGeom prst="roundRect">
            <a:avLst>
              <a:gd name="adj" fmla="val 176927"/>
            </a:avLst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935117" y="4919901"/>
            <a:ext cx="288893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Basado en Latencia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935117" y="5396389"/>
            <a:ext cx="3822621" cy="1232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Dirige al usuario a la región de AWS que le proporciona la menor latencia posible. ¡No siempre es la más cercana geográficamente!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5165646" y="4704517"/>
            <a:ext cx="4299109" cy="2447925"/>
          </a:xfrm>
          <a:prstGeom prst="roundRect">
            <a:avLst>
              <a:gd name="adj" fmla="val 330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65646" y="4704517"/>
            <a:ext cx="45720" cy="2447925"/>
          </a:xfrm>
          <a:prstGeom prst="roundRect">
            <a:avLst>
              <a:gd name="adj" fmla="val 176927"/>
            </a:avLst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5426750" y="4919901"/>
            <a:ext cx="3183017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Ponderado (Weighted)</a:t>
            </a:r>
            <a:endParaRPr lang="en-US" sz="2250" dirty="0"/>
          </a:p>
        </p:txBody>
      </p:sp>
      <p:sp>
        <p:nvSpPr>
          <p:cNvPr id="22" name="Text 20"/>
          <p:cNvSpPr/>
          <p:nvPr/>
        </p:nvSpPr>
        <p:spPr>
          <a:xfrm>
            <a:off x="5426750" y="5396389"/>
            <a:ext cx="3822621" cy="1540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Distribuye el tráfico entre múltiples recursos según pesos que tú defines (ej. 90% a la nueva versión de un modelo, 10% a la antigua para un despliegue Canary).</a:t>
            </a:r>
            <a:endParaRPr lang="en-US" sz="15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128" y="354449"/>
            <a:ext cx="7316152" cy="402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Caso de Uso IA: Despliegue Global de Modelos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51128" y="1079421"/>
            <a:ext cx="1933813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Escenario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51128" y="1449943"/>
            <a:ext cx="6706791" cy="412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Tienes un modelo de traducción de texto desplegado en clústeres de Kubernetes (EKS) en tres regiones: Irlanda (Europa), Virginia (EE.UU. Este) y Tokio (Asia).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51128" y="2421507"/>
            <a:ext cx="2529602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Arquitectura de Red Global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451128" y="2822766"/>
            <a:ext cx="6706791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DNS: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 configura un registro en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 53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translate.api.com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51128" y="3135460"/>
            <a:ext cx="6706791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 startAt="2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Política de Enrutamiento: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 elige la política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Basada en Latencia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51128" y="3463522"/>
            <a:ext cx="6706791" cy="412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+mj-lt"/>
              <a:buAutoNum type="arabicPeriod" startAt="3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 Checks: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Route 53 monitoriza constantemente la salud de los balanceadores de carga en cada región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72263" y="4060826"/>
            <a:ext cx="1933813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Flujo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472263" y="4492820"/>
            <a:ext cx="6706791" cy="412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usuario en España resuelve translate.api.com. Route 53 determina que la latencia más baja es a Irlanda y devuelve la IP del balanceador de esa región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72263" y="5073203"/>
            <a:ext cx="6706791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usuario en México hace lo mismo. Route 53 le envía a Virginia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72263" y="5447369"/>
            <a:ext cx="6706791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 el clúster de Tokio falla un health check, Route 53 deja de enviar tráfico allí temporalmente</a:t>
            </a:r>
            <a:endParaRPr lang="en-US" sz="16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411" y="834719"/>
            <a:ext cx="6706791" cy="670679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810" y="453985"/>
            <a:ext cx="9145310" cy="51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Protección contra Ataques DDoS: AWS Shield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77810" y="1382554"/>
            <a:ext cx="310943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¿Qué es un ataque DDoS?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77810" y="1857137"/>
            <a:ext cx="6536055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intento malicioso de hacer que un servicio no esté disponible inundándolo con una avalancha de tráfico de internet desde múltiples fuentes.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77810" y="2550557"/>
            <a:ext cx="2559129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AWS Shield Standard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77810" y="3025140"/>
            <a:ext cx="6536055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Activación: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Automática y gratuita para todos los clientes de AWS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7810" y="3347085"/>
            <a:ext cx="6536055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Protección: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Defiende contra los ataques DDoS más comunes de capa 3 (red) y capa 4 (transporte) que buscan saturar la red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77810" y="4040505"/>
            <a:ext cx="268759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AWS Shield Advanced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577810" y="4515088"/>
            <a:ext cx="6536055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Servicio de pago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7810" y="4837033"/>
            <a:ext cx="6536055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Protección Avanzada: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Detección y mitigación mejorada para ataques de gran escala y sofisticados, incluyendo ataques a nivel de aplicación (capa 7)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77810" y="5423178"/>
            <a:ext cx="6536055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Beneficios: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Acceso 24/7 al Equipo de Respuesta de AWS (DRT), visibilidad del ataque casi en tiempo real y protección de costes</a:t>
            </a:r>
            <a:endParaRPr lang="en-US" sz="1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155" y="1403271"/>
            <a:ext cx="6536055" cy="6536055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524155" y="8125063"/>
            <a:ext cx="6536055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Agnosticismo: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Shield, </a:t>
            </a: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DDoS Protection, </a:t>
            </a: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GCP: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Cloud Armor (también hace de WAF).</a:t>
            </a:r>
            <a:endParaRPr lang="en-US" sz="13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656" y="381595"/>
            <a:ext cx="6853476" cy="433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Firewall de Aplicaciones Web: AWS WAF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5656" y="1162050"/>
            <a:ext cx="208145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Concepto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85656" y="1560909"/>
            <a:ext cx="736020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firewall que ayuda a proteger tus aplicaciones web o APIs contra exploits web comunes que podrían afectar la disponibilidad, comprometer la seguridad o consumir recursos excesivos. Opera en la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Capa 7 (Aplicación)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del modelo OSI.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85656" y="2365415"/>
            <a:ext cx="208145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Protege contra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485656" y="2764274"/>
            <a:ext cx="7360206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Inyección de SQL (SQLi):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Previene que atacantes inserten código SQL malicioso en las peticiones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85656" y="3034665"/>
            <a:ext cx="7360206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Cross-Site Scripting (XSS):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Evita que se inyecten scripts en tu web que se ejecuten en los navegadores de tus usuarios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85656" y="3526988"/>
            <a:ext cx="7360206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 otros ataques del OWASP Top 10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92455" y="4066615"/>
            <a:ext cx="208145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¿Cómo funciona?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492455" y="4465474"/>
            <a:ext cx="5960388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integra con CloudFront, Application Load Balancer, API Gateway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92455" y="4735865"/>
            <a:ext cx="5960388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Creas reglas (ACLs web) para bloquear peticiones basadas en la IP de origen, cabeceras HTTP, cuerpo de la petición, etc.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92455" y="5228189"/>
            <a:ext cx="5960388" cy="44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Puedes usar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reglas gestionadas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por AWS o por partners de seguridad para una protección inmediata</a:t>
            </a:r>
            <a:endParaRPr lang="en-US" sz="16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099" y="1571189"/>
            <a:ext cx="5407139" cy="540713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363" y="483394"/>
            <a:ext cx="9041249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Arquitectura de Seguridad en Profundidad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4363" y="1382911"/>
            <a:ext cx="13401675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Recapitulemos las capas de seguridad de red que hemos visto. La estrategia no es usar una, sino todas, en un enfoque de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defensa en profundidad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3294698" y="1861066"/>
            <a:ext cx="1340168" cy="1011198"/>
          </a:xfrm>
          <a:prstGeom prst="roundRect">
            <a:avLst>
              <a:gd name="adj" fmla="val 729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313" y="2212419"/>
            <a:ext cx="246817" cy="3084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810363" y="2036564"/>
            <a:ext cx="2194322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Capa 1 (Edge)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810363" y="2416016"/>
            <a:ext cx="302287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 53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(DNS) y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CloudFront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(CDN)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4722614" y="2862739"/>
            <a:ext cx="9205674" cy="11430"/>
          </a:xfrm>
          <a:prstGeom prst="roundRect">
            <a:avLst>
              <a:gd name="adj" fmla="val 645078"/>
            </a:avLst>
          </a:prstGeom>
          <a:solidFill>
            <a:srgbClr val="C0C1D7"/>
          </a:solidFill>
          <a:ln/>
        </p:spPr>
      </p:sp>
      <p:sp>
        <p:nvSpPr>
          <p:cNvPr id="9" name="Shape 6"/>
          <p:cNvSpPr/>
          <p:nvPr/>
        </p:nvSpPr>
        <p:spPr>
          <a:xfrm>
            <a:off x="2624614" y="2960013"/>
            <a:ext cx="2680335" cy="1011198"/>
          </a:xfrm>
          <a:prstGeom prst="roundRect">
            <a:avLst>
              <a:gd name="adj" fmla="val 729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313" y="3311366"/>
            <a:ext cx="246817" cy="3084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80447" y="3135511"/>
            <a:ext cx="2773323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Capa 2 (Protección DDoS)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5480447" y="3514963"/>
            <a:ext cx="4036219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Shield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absorber ataques volumétricos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5392698" y="3961686"/>
            <a:ext cx="8535591" cy="11430"/>
          </a:xfrm>
          <a:prstGeom prst="roundRect">
            <a:avLst>
              <a:gd name="adj" fmla="val 645078"/>
            </a:avLst>
          </a:prstGeom>
          <a:solidFill>
            <a:srgbClr val="C0C1D7"/>
          </a:solidFill>
          <a:ln/>
        </p:spPr>
      </p:sp>
      <p:sp>
        <p:nvSpPr>
          <p:cNvPr id="14" name="Shape 10"/>
          <p:cNvSpPr/>
          <p:nvPr/>
        </p:nvSpPr>
        <p:spPr>
          <a:xfrm>
            <a:off x="1954530" y="4058960"/>
            <a:ext cx="4020502" cy="1011198"/>
          </a:xfrm>
          <a:prstGeom prst="roundRect">
            <a:avLst>
              <a:gd name="adj" fmla="val 729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313" y="4410313"/>
            <a:ext cx="246817" cy="3084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150531" y="4234458"/>
            <a:ext cx="3817620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Capa 3 (Inspección de Tráfico Web)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6150531" y="4613910"/>
            <a:ext cx="419314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WAF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filtrar exploits a nivel de aplicación</a:t>
            </a:r>
            <a:endParaRPr lang="en-US" sz="1350" dirty="0"/>
          </a:p>
        </p:txBody>
      </p:sp>
      <p:sp>
        <p:nvSpPr>
          <p:cNvPr id="18" name="Shape 13"/>
          <p:cNvSpPr/>
          <p:nvPr/>
        </p:nvSpPr>
        <p:spPr>
          <a:xfrm>
            <a:off x="6062782" y="5060633"/>
            <a:ext cx="7865507" cy="11430"/>
          </a:xfrm>
          <a:prstGeom prst="roundRect">
            <a:avLst>
              <a:gd name="adj" fmla="val 645078"/>
            </a:avLst>
          </a:prstGeom>
          <a:solidFill>
            <a:srgbClr val="C0C1D7"/>
          </a:solidFill>
          <a:ln/>
        </p:spPr>
      </p:sp>
      <p:sp>
        <p:nvSpPr>
          <p:cNvPr id="19" name="Shape 14"/>
          <p:cNvSpPr/>
          <p:nvPr/>
        </p:nvSpPr>
        <p:spPr>
          <a:xfrm>
            <a:off x="1284446" y="5157907"/>
            <a:ext cx="5360670" cy="1011198"/>
          </a:xfrm>
          <a:prstGeom prst="roundRect">
            <a:avLst>
              <a:gd name="adj" fmla="val 729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313" y="5509260"/>
            <a:ext cx="246817" cy="30849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820614" y="5333405"/>
            <a:ext cx="2997994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Capa 4 (Borde de la Subred)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6820614" y="5712857"/>
            <a:ext cx="409670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ACLs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bloqueo de IPs a nivel de red</a:t>
            </a:r>
            <a:endParaRPr lang="en-US" sz="1350" dirty="0"/>
          </a:p>
        </p:txBody>
      </p:sp>
      <p:sp>
        <p:nvSpPr>
          <p:cNvPr id="23" name="Shape 17"/>
          <p:cNvSpPr/>
          <p:nvPr/>
        </p:nvSpPr>
        <p:spPr>
          <a:xfrm>
            <a:off x="6732865" y="6159579"/>
            <a:ext cx="7195423" cy="11430"/>
          </a:xfrm>
          <a:prstGeom prst="roundRect">
            <a:avLst>
              <a:gd name="adj" fmla="val 645078"/>
            </a:avLst>
          </a:prstGeom>
          <a:solidFill>
            <a:srgbClr val="C0C1D7"/>
          </a:solidFill>
          <a:ln/>
        </p:spPr>
      </p:sp>
      <p:sp>
        <p:nvSpPr>
          <p:cNvPr id="24" name="Shape 18"/>
          <p:cNvSpPr/>
          <p:nvPr/>
        </p:nvSpPr>
        <p:spPr>
          <a:xfrm>
            <a:off x="614363" y="6256853"/>
            <a:ext cx="6700838" cy="1011198"/>
          </a:xfrm>
          <a:prstGeom prst="roundRect">
            <a:avLst>
              <a:gd name="adj" fmla="val 729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1313" y="6608207"/>
            <a:ext cx="246817" cy="30849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490698" y="6432352"/>
            <a:ext cx="2194322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Capa 5 (Recurso)</a:t>
            </a:r>
            <a:endParaRPr lang="en-US" sz="1700" dirty="0"/>
          </a:p>
        </p:txBody>
      </p:sp>
      <p:sp>
        <p:nvSpPr>
          <p:cNvPr id="27" name="Text 20"/>
          <p:cNvSpPr/>
          <p:nvPr/>
        </p:nvSpPr>
        <p:spPr>
          <a:xfrm>
            <a:off x="7490698" y="6811804"/>
            <a:ext cx="5713095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Groups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control de acceso granular a nivel de instancia</a:t>
            </a:r>
            <a:endParaRPr lang="en-US" sz="1350" dirty="0"/>
          </a:p>
        </p:txBody>
      </p:sp>
      <p:sp>
        <p:nvSpPr>
          <p:cNvPr id="28" name="Text 21"/>
          <p:cNvSpPr/>
          <p:nvPr/>
        </p:nvSpPr>
        <p:spPr>
          <a:xfrm>
            <a:off x="614363" y="7465457"/>
            <a:ext cx="13401675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capa protege a la siguiente. Si un atacante supera una, se encuentra con la siguiente.</a:t>
            </a:r>
            <a:endParaRPr lang="en-US" sz="13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639" y="427077"/>
            <a:ext cx="11225213" cy="485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Poniéndolo todo junto: Arquitectura de Red para IA a Escala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3639" y="1300758"/>
            <a:ext cx="2330053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Entrenamiento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43639" y="1747242"/>
            <a:ext cx="658213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Datos: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On-premise, transferidos vía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 Connect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un bucket S3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43639" y="2096241"/>
            <a:ext cx="658213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Acceso a S3: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Desde la VPC de entrenamiento (subred privada) a través de un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VPC Gateway Endpoint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S3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43639" y="2693843"/>
            <a:ext cx="658213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Clúster de Cómputo: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Instancias EC2 con GPU en una subred privada, protegidas por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Groups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solo permiten acceso SSH desde un bastión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43639" y="3776611"/>
            <a:ext cx="2330053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Inferencia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43639" y="4223096"/>
            <a:ext cx="6582132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Despliegue: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Modelo servido por un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Gateway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un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 Load Balancer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 contenedores Fargate/EKS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43639" y="4820697"/>
            <a:ext cx="658213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Seguridad: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 endpoint está protegido por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WAF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Shield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3639" y="5169696"/>
            <a:ext cx="658213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Distribución Global: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 API se sirve a través de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CloudFront (CDN)</a:t>
            </a:r>
            <a:endParaRPr lang="en-US" sz="16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248" y="1320165"/>
            <a:ext cx="6582132" cy="6582132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12248" y="7984754"/>
            <a:ext cx="658213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Conectividad: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Múltiples VPCs (dev, test, prod) interconectadas vía Transit Gateway</a:t>
            </a:r>
            <a:endParaRPr lang="en-US" sz="1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420" y="393263"/>
            <a:ext cx="4583192" cy="446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Consideraciones de Coste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0420" y="1197531"/>
            <a:ext cx="452342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Transferencia de Datos (El más importante)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00420" y="1608653"/>
            <a:ext cx="6640354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entrada de datos (ingress) a la nube suele ser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gratuita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00420" y="1887379"/>
            <a:ext cx="6640354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salida de datos (egress) desde la nube hacia internet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tiene coste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por GB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00420" y="2166104"/>
            <a:ext cx="6640354" cy="457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transferencia de datos entre Zonas de Disponibilidad (AZs)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tiene coste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La transferencia dentro de la misma AZ es gratuita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00420" y="2766536"/>
            <a:ext cx="2353866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Servicios Gestionados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500420" y="3177659"/>
            <a:ext cx="6640354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 Gateway: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Coste por hora + coste por GB procesado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500420" y="3456384"/>
            <a:ext cx="6640354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 Connect: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Coste por hora del puerto + coste de transferencia de datos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500420" y="3735110"/>
            <a:ext cx="6640354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Transit Gateway: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Coste por conexión + coste por GB procesado</a:t>
            </a:r>
            <a:endParaRPr lang="en-US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698" y="1999161"/>
            <a:ext cx="6025632" cy="604100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520144" y="4297525"/>
            <a:ext cx="2145030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Optimización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520144" y="4708648"/>
            <a:ext cx="6640354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Usar VPC Endpoints para evitar el NAT Gateway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520144" y="4987373"/>
            <a:ext cx="6640354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Usar CDNs para reducir el egress desde el origen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520144" y="5266099"/>
            <a:ext cx="6640354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Diseñar para minimizar el tráfico inter-AZ si no es estrictamente necesario para la HA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334" y="605671"/>
            <a:ext cx="8416766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Resumen y Conclusiones Clave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70334" y="2063710"/>
            <a:ext cx="4216479" cy="2677001"/>
          </a:xfrm>
          <a:prstGeom prst="roundRect">
            <a:avLst>
              <a:gd name="adj" fmla="val 5465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70334" y="2033230"/>
            <a:ext cx="4216479" cy="121920"/>
          </a:xfrm>
          <a:prstGeom prst="roundRect">
            <a:avLst>
              <a:gd name="adj" fmla="val 75823"/>
            </a:avLst>
          </a:prstGeom>
          <a:solidFill>
            <a:srgbClr val="4950BC"/>
          </a:solidFill>
          <a:ln/>
        </p:spPr>
      </p:sp>
      <p:sp>
        <p:nvSpPr>
          <p:cNvPr id="5" name="Shape 3"/>
          <p:cNvSpPr/>
          <p:nvPr/>
        </p:nvSpPr>
        <p:spPr>
          <a:xfrm>
            <a:off x="2548473" y="1733669"/>
            <a:ext cx="660202" cy="660202"/>
          </a:xfrm>
          <a:prstGeom prst="roundRect">
            <a:avLst>
              <a:gd name="adj" fmla="val 138503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474" y="1898690"/>
            <a:ext cx="264081" cy="33004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842" y="2613898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 VPC es la base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20842" y="3089791"/>
            <a:ext cx="3715464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diseño de CIDR y subredes bien planificado es crucial para el futuro.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06841" y="2063710"/>
            <a:ext cx="4216598" cy="2677001"/>
          </a:xfrm>
          <a:prstGeom prst="roundRect">
            <a:avLst>
              <a:gd name="adj" fmla="val 5465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5206841" y="2033230"/>
            <a:ext cx="4216598" cy="121920"/>
          </a:xfrm>
          <a:prstGeom prst="roundRect">
            <a:avLst>
              <a:gd name="adj" fmla="val 75823"/>
            </a:avLst>
          </a:prstGeom>
          <a:solidFill>
            <a:srgbClr val="4950BC"/>
          </a:solidFill>
          <a:ln/>
        </p:spPr>
      </p:sp>
      <p:sp>
        <p:nvSpPr>
          <p:cNvPr id="11" name="Shape 8"/>
          <p:cNvSpPr/>
          <p:nvPr/>
        </p:nvSpPr>
        <p:spPr>
          <a:xfrm>
            <a:off x="6984980" y="1733669"/>
            <a:ext cx="660202" cy="660202"/>
          </a:xfrm>
          <a:prstGeom prst="roundRect">
            <a:avLst>
              <a:gd name="adj" fmla="val 138503"/>
            </a:avLst>
          </a:prstGeom>
          <a:solidFill>
            <a:srgbClr val="4950BC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981" y="1898690"/>
            <a:ext cx="264081" cy="33004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57349" y="2613898"/>
            <a:ext cx="3518654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 seguridad es por capas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5457349" y="3089791"/>
            <a:ext cx="3715583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Combina WAF, Shield, NACLs y Security Groups para una defensa en profundidad.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9643467" y="2063710"/>
            <a:ext cx="4216479" cy="2677001"/>
          </a:xfrm>
          <a:prstGeom prst="roundRect">
            <a:avLst>
              <a:gd name="adj" fmla="val 5465"/>
            </a:avLst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3467" y="2033230"/>
            <a:ext cx="4216479" cy="121920"/>
          </a:xfrm>
          <a:prstGeom prst="roundRect">
            <a:avLst>
              <a:gd name="adj" fmla="val 75823"/>
            </a:avLst>
          </a:prstGeom>
          <a:solidFill>
            <a:srgbClr val="4950BC"/>
          </a:solidFill>
          <a:ln/>
        </p:spPr>
      </p:sp>
      <p:sp>
        <p:nvSpPr>
          <p:cNvPr id="17" name="Shape 13"/>
          <p:cNvSpPr/>
          <p:nvPr/>
        </p:nvSpPr>
        <p:spPr>
          <a:xfrm>
            <a:off x="11421606" y="1733669"/>
            <a:ext cx="660202" cy="660202"/>
          </a:xfrm>
          <a:prstGeom prst="roundRect">
            <a:avLst>
              <a:gd name="adj" fmla="val 138503"/>
            </a:avLst>
          </a:prstGeom>
          <a:solidFill>
            <a:srgbClr val="4950BC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9607" y="1898690"/>
            <a:ext cx="264081" cy="330041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3975" y="2613898"/>
            <a:ext cx="3715464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 conectividad privada es clave</a:t>
            </a:r>
            <a:endParaRPr lang="en-US" sz="2150" dirty="0"/>
          </a:p>
        </p:txBody>
      </p:sp>
      <p:sp>
        <p:nvSpPr>
          <p:cNvPr id="20" name="Text 15"/>
          <p:cNvSpPr/>
          <p:nvPr/>
        </p:nvSpPr>
        <p:spPr>
          <a:xfrm>
            <a:off x="9893975" y="3433643"/>
            <a:ext cx="3715464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 Endpoints, Peering y Transit Gateway para evitar la internet pública dentro de la nube.</a:t>
            </a:r>
            <a:endParaRPr lang="en-US" sz="1700" dirty="0"/>
          </a:p>
        </p:txBody>
      </p:sp>
      <p:sp>
        <p:nvSpPr>
          <p:cNvPr id="21" name="Shape 16"/>
          <p:cNvSpPr/>
          <p:nvPr/>
        </p:nvSpPr>
        <p:spPr>
          <a:xfrm>
            <a:off x="770334" y="5290780"/>
            <a:ext cx="6434733" cy="2333149"/>
          </a:xfrm>
          <a:prstGeom prst="roundRect">
            <a:avLst>
              <a:gd name="adj" fmla="val 6271"/>
            </a:avLst>
          </a:prstGeom>
          <a:solidFill>
            <a:srgbClr val="FFFFFF"/>
          </a:solidFill>
          <a:ln/>
        </p:spPr>
      </p:sp>
      <p:sp>
        <p:nvSpPr>
          <p:cNvPr id="22" name="Shape 17"/>
          <p:cNvSpPr/>
          <p:nvPr/>
        </p:nvSpPr>
        <p:spPr>
          <a:xfrm>
            <a:off x="770334" y="5260300"/>
            <a:ext cx="6434733" cy="121920"/>
          </a:xfrm>
          <a:prstGeom prst="roundRect">
            <a:avLst>
              <a:gd name="adj" fmla="val 75823"/>
            </a:avLst>
          </a:prstGeom>
          <a:solidFill>
            <a:srgbClr val="4950BC"/>
          </a:solidFill>
          <a:ln/>
        </p:spPr>
      </p:sp>
      <p:sp>
        <p:nvSpPr>
          <p:cNvPr id="23" name="Shape 18"/>
          <p:cNvSpPr/>
          <p:nvPr/>
        </p:nvSpPr>
        <p:spPr>
          <a:xfrm>
            <a:off x="3657540" y="4960739"/>
            <a:ext cx="660202" cy="660202"/>
          </a:xfrm>
          <a:prstGeom prst="roundRect">
            <a:avLst>
              <a:gd name="adj" fmla="val 138503"/>
            </a:avLst>
          </a:prstGeom>
          <a:solidFill>
            <a:srgbClr val="4950BC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541" y="5125760"/>
            <a:ext cx="264081" cy="330041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20842" y="5840968"/>
            <a:ext cx="4358759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mundo híbrido es una realidad</a:t>
            </a:r>
            <a:endParaRPr lang="en-US" sz="2150" dirty="0"/>
          </a:p>
        </p:txBody>
      </p:sp>
      <p:sp>
        <p:nvSpPr>
          <p:cNvPr id="26" name="Text 20"/>
          <p:cNvSpPr/>
          <p:nvPr/>
        </p:nvSpPr>
        <p:spPr>
          <a:xfrm>
            <a:off x="1020842" y="6316861"/>
            <a:ext cx="5933718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Elige entre VPN (rapidez, bajo coste) y Direct Connect (rendimiento, seguridad) según las necesidades de tu carga de trabajo de IA.</a:t>
            </a:r>
            <a:endParaRPr lang="en-US" sz="1700" dirty="0"/>
          </a:p>
        </p:txBody>
      </p:sp>
      <p:sp>
        <p:nvSpPr>
          <p:cNvPr id="27" name="Shape 21"/>
          <p:cNvSpPr/>
          <p:nvPr/>
        </p:nvSpPr>
        <p:spPr>
          <a:xfrm>
            <a:off x="7425095" y="5290780"/>
            <a:ext cx="6434852" cy="2333149"/>
          </a:xfrm>
          <a:prstGeom prst="roundRect">
            <a:avLst>
              <a:gd name="adj" fmla="val 6271"/>
            </a:avLst>
          </a:prstGeom>
          <a:solidFill>
            <a:srgbClr val="FFFFFF"/>
          </a:solidFill>
          <a:ln/>
        </p:spPr>
      </p:sp>
      <p:sp>
        <p:nvSpPr>
          <p:cNvPr id="28" name="Shape 22"/>
          <p:cNvSpPr/>
          <p:nvPr/>
        </p:nvSpPr>
        <p:spPr>
          <a:xfrm>
            <a:off x="7425095" y="5260300"/>
            <a:ext cx="6434852" cy="121920"/>
          </a:xfrm>
          <a:prstGeom prst="roundRect">
            <a:avLst>
              <a:gd name="adj" fmla="val 75823"/>
            </a:avLst>
          </a:prstGeom>
          <a:solidFill>
            <a:srgbClr val="4950BC"/>
          </a:solidFill>
          <a:ln/>
        </p:spPr>
      </p:sp>
      <p:sp>
        <p:nvSpPr>
          <p:cNvPr id="29" name="Shape 23"/>
          <p:cNvSpPr/>
          <p:nvPr/>
        </p:nvSpPr>
        <p:spPr>
          <a:xfrm>
            <a:off x="10312420" y="4960739"/>
            <a:ext cx="660202" cy="660202"/>
          </a:xfrm>
          <a:prstGeom prst="roundRect">
            <a:avLst>
              <a:gd name="adj" fmla="val 138503"/>
            </a:avLst>
          </a:prstGeom>
          <a:solidFill>
            <a:srgbClr val="4950BC"/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0421" y="5125760"/>
            <a:ext cx="264081" cy="330041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75602" y="5840968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Piensa globalmente</a:t>
            </a:r>
            <a:endParaRPr lang="en-US" sz="2150" dirty="0"/>
          </a:p>
        </p:txBody>
      </p:sp>
      <p:sp>
        <p:nvSpPr>
          <p:cNvPr id="32" name="Text 25"/>
          <p:cNvSpPr/>
          <p:nvPr/>
        </p:nvSpPr>
        <p:spPr>
          <a:xfrm>
            <a:off x="7675602" y="6316861"/>
            <a:ext cx="5933837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 CDNs y DNS inteligente (Route 53) para ofrecer baja latencia y alta disponibilidad a tus aplicaciones de IA en todo el mundo.</a:t>
            </a:r>
            <a:endParaRPr lang="en-US" sz="17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74965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Próximos Pasos y Lecturas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Próxima Sesión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"Sesión 8: Contenedores y Orquestación para IA: Docker, Kubernetes (EKS/GKE/AKS) y Flujos de MLOps".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85279"/>
            <a:ext cx="3383994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Lectura Recomendada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21638" y="377797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Whitepaper de AWS: "Building a Scalable and Secure Multi-VPC Network Infrastructure"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50996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Documentación de Azure: "Azure Virtual Network concepts and best practices"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5375910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Práctica sugerida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21638" y="5968603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Desplegar una aplicación de 3 capas en una VPC (web en subred pública, app/BBDD en privada) usando Terraform o CloudFormation. Configurar los Security Groups para un aislamiento estricto.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940" y="520898"/>
            <a:ext cx="7810381" cy="591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Revisión y Profundización en VPC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2940" y="1586151"/>
            <a:ext cx="284118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Concepto Central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62940" y="2130504"/>
            <a:ext cx="7797879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</a:t>
            </a: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Virtual Private Cloud (VPC)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 tu porción de red privada, lógicamente aislada, dentro de la nube de un proveedor. Es la base sobre la que construirás toda tu arquitectura.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62940" y="3228856"/>
            <a:ext cx="284118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Componentes Clave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662940" y="3773210"/>
            <a:ext cx="7797879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Región: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 VPC vive en una única región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62940" y="4142423"/>
            <a:ext cx="7797879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Bloque CIDR: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Define el rango de direcciones IP privadas (ej. 10.0.0.0/16)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62940" y="4511635"/>
            <a:ext cx="7797879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elección del CIDR es </a:t>
            </a: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crítica y casi inmutable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62940" y="5003959"/>
            <a:ext cx="284118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Agnosticismo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62940" y="5548313"/>
            <a:ext cx="7797879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Virtual Private Cloud (VPC)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662940" y="5917525"/>
            <a:ext cx="7797879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Virtual Network (VNet)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662940" y="6286738"/>
            <a:ext cx="7797879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GCP: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VPC Network</a:t>
            </a:r>
            <a:endParaRPr lang="en-US" sz="14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402" y="1609844"/>
            <a:ext cx="5044559" cy="5044559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8930402" y="6867406"/>
            <a:ext cx="5044559" cy="1212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Analogía: Piensa en la VPC como el plano de tu propia oficina en un rascacielos gigante (la nube pública). Tú decides dónde van los muros, las puertas y quién tiene acceso.</a:t>
            </a:r>
            <a:endParaRPr lang="en-US" sz="14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18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Preguntas y Debate Abierto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89603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¿Preguntas?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6280190" y="4807982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¡Gracias por vuestra atención!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5166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Email: [email@universidad.es]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13469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Slack: [canal-curso]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38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089" y="3435787"/>
            <a:ext cx="11790640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Diseño de VPC: Subredes Públicas vs. Privadas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5089" y="4584978"/>
            <a:ext cx="306466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Subred Pública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15089" y="5172313"/>
            <a:ext cx="635091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Definición: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Una subred cuya tabla de rutas tiene una ruta directa a un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Internet Gateway (IGW)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5089" y="5897404"/>
            <a:ext cx="635091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Componentes típicos: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Balanceadores, servidores web, bastiones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5089" y="6622494"/>
            <a:ext cx="635091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Caso de uso IA: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 endpoint de un API Gateway que expone un modelo de inferencia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2018" y="4584978"/>
            <a:ext cx="306466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Subred Privada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572018" y="5172313"/>
            <a:ext cx="635091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Definición: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 tiene ruta directa a internet. El acceso a internet se realiza a través de un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 Gateway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2018" y="5897404"/>
            <a:ext cx="635091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Componentes típicos: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Servidores de aplicación, bases de datos, clústeres de cómputo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2018" y="6622494"/>
            <a:ext cx="635091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Caso de uso IA: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Clúster de instancias EC2 con GPUs procesando datasets sensibles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1481" y="556260"/>
            <a:ext cx="7086957" cy="576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Gateways: El Acceso al Exterior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31481" y="1685211"/>
            <a:ext cx="7853839" cy="2413635"/>
          </a:xfrm>
          <a:prstGeom prst="roundRect">
            <a:avLst>
              <a:gd name="adj" fmla="val 4546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6131481" y="1662351"/>
            <a:ext cx="7853839" cy="91440"/>
          </a:xfrm>
          <a:prstGeom prst="roundRect">
            <a:avLst>
              <a:gd name="adj" fmla="val 84671"/>
            </a:avLst>
          </a:prstGeom>
          <a:solidFill>
            <a:srgbClr val="4950BC"/>
          </a:solidFill>
          <a:ln/>
        </p:spPr>
      </p:sp>
      <p:sp>
        <p:nvSpPr>
          <p:cNvPr id="6" name="Shape 3"/>
          <p:cNvSpPr/>
          <p:nvPr/>
        </p:nvSpPr>
        <p:spPr>
          <a:xfrm>
            <a:off x="9781937" y="1408748"/>
            <a:ext cx="552926" cy="552926"/>
          </a:xfrm>
          <a:prstGeom prst="roundRect">
            <a:avLst>
              <a:gd name="adj" fmla="val 165375"/>
            </a:avLst>
          </a:prstGeom>
          <a:solidFill>
            <a:srgbClr val="4950B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7791" y="1546979"/>
            <a:ext cx="221099" cy="2764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38649" y="2145983"/>
            <a:ext cx="3164681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Internet Gateway (IGW)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6338649" y="2601992"/>
            <a:ext cx="743950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Función: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Componente gestionado, redundante y altamente disponible que permite la comunicación entre instancias en tu VPC e internet.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6338649" y="3302079"/>
            <a:ext cx="743950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Operación: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 asocia a la VPC y se añade una ruta en la tabla de rutas de la subred pública (0.0.0.0/0 -&gt; igw-id).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6131481" y="4559618"/>
            <a:ext cx="7853839" cy="3113722"/>
          </a:xfrm>
          <a:prstGeom prst="roundRect">
            <a:avLst>
              <a:gd name="adj" fmla="val 3524"/>
            </a:avLst>
          </a:prstGeom>
          <a:solidFill>
            <a:srgbClr val="FFFFFF"/>
          </a:solidFill>
          <a:ln/>
        </p:spPr>
      </p:sp>
      <p:sp>
        <p:nvSpPr>
          <p:cNvPr id="12" name="Shape 8"/>
          <p:cNvSpPr/>
          <p:nvPr/>
        </p:nvSpPr>
        <p:spPr>
          <a:xfrm>
            <a:off x="6131481" y="4536758"/>
            <a:ext cx="7853839" cy="91440"/>
          </a:xfrm>
          <a:prstGeom prst="roundRect">
            <a:avLst>
              <a:gd name="adj" fmla="val 84671"/>
            </a:avLst>
          </a:prstGeom>
          <a:solidFill>
            <a:srgbClr val="4950BC"/>
          </a:solidFill>
          <a:ln/>
        </p:spPr>
      </p:sp>
      <p:sp>
        <p:nvSpPr>
          <p:cNvPr id="13" name="Shape 9"/>
          <p:cNvSpPr/>
          <p:nvPr/>
        </p:nvSpPr>
        <p:spPr>
          <a:xfrm>
            <a:off x="9781937" y="4283154"/>
            <a:ext cx="552926" cy="552926"/>
          </a:xfrm>
          <a:prstGeom prst="roundRect">
            <a:avLst>
              <a:gd name="adj" fmla="val 165375"/>
            </a:avLst>
          </a:prstGeom>
          <a:solidFill>
            <a:srgbClr val="4950BC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7791" y="4421386"/>
            <a:ext cx="221099" cy="27646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38649" y="5020389"/>
            <a:ext cx="276510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NAT Gateway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6338649" y="5476399"/>
            <a:ext cx="743950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Función: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Permite que las instancias en una subred privada inicien tráfico hacia internet, pero impide que internet inicie conexiones con esas instancias.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6338649" y="6176486"/>
            <a:ext cx="743950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Servicio Gestionado: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Altamente disponible, escalable bajo demanda. </a:t>
            </a: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Recomendado para producción.</a:t>
            </a:r>
            <a:endParaRPr lang="en-US" sz="1450" dirty="0"/>
          </a:p>
        </p:txBody>
      </p:sp>
      <p:sp>
        <p:nvSpPr>
          <p:cNvPr id="18" name="Text 13"/>
          <p:cNvSpPr/>
          <p:nvPr/>
        </p:nvSpPr>
        <p:spPr>
          <a:xfrm>
            <a:off x="6338649" y="6876574"/>
            <a:ext cx="743950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 Instance (Legacy):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 recomendada: punto único de fallo, requiere gestión manual.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84" y="496491"/>
            <a:ext cx="10490359" cy="564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Primera Capa de Defensa: Security Groups (SG)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1984" y="1512213"/>
            <a:ext cx="270867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Concepto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31984" y="2031206"/>
            <a:ext cx="7843599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firewall virtual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stateful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actúa a nivel de la interfaz de red elástica (ENI) de una instancia.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31984" y="2789634"/>
            <a:ext cx="281356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Stateful (Con estado)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631984" y="3308628"/>
            <a:ext cx="7843599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 permites el tráfico saliente por un puerto, el tráfico de respuesta es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automáticamente permitido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 el camino de vuelta.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31984" y="4067056"/>
            <a:ext cx="270867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Reglas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631984" y="4586049"/>
            <a:ext cx="7843599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Solo se pueden crear reglas de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permiso (allow)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31984" y="4938117"/>
            <a:ext cx="7843599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Todo el tráfico que no coincide con una regla está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implícitamente denegado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31984" y="5290185"/>
            <a:ext cx="7843599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reglas se evalúan en conjunto, el orden no importa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31984" y="5759648"/>
            <a:ext cx="270867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Agnosticismo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631984" y="6278642"/>
            <a:ext cx="7843599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Security Group,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Network Security Group (NSG),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GCP: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VPC Firewall Rules</a:t>
            </a:r>
            <a:endParaRPr lang="en-US" sz="16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734" y="1534835"/>
            <a:ext cx="5082183" cy="5082183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8923734" y="6820138"/>
            <a:ext cx="5082183" cy="1155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Caso de uso IA: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 SG para tus servidores web permite entrada por TCP 80/443 desde 0.0.0.0/0. Un SG para tu base de datos RDS solo permite entrada por TCP 3306 desde el SG de los servidores web.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444" y="394811"/>
            <a:ext cx="8692991" cy="448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Segunda Capa de Defensa: Network ACLs (NACL)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2444" y="1202174"/>
            <a:ext cx="2153722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Concepto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02444" y="1661737"/>
            <a:ext cx="6637615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firewall virtual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stateless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actúa como una capa de defensa opcional a nivel de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subred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2444" y="2034879"/>
            <a:ext cx="2294692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Stateless (Sin estado)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02444" y="2447549"/>
            <a:ext cx="6637615" cy="459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 permites tráfico entrante por el puerto TCP 443, debes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explícitamente permitir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 tráfico de respuesta saliente en los puertos efímeros (TCP 1024-65535).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02444" y="3300455"/>
            <a:ext cx="2153722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Reglas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02444" y="3713125"/>
            <a:ext cx="6637615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pueden crear reglas de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permiso (allow)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de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denegación (deny)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02444" y="3993041"/>
            <a:ext cx="6637615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reglas se evalúan por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orden numérica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desde el número más bajo al más alto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2444" y="4272957"/>
            <a:ext cx="6637615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Existe una regla final implícita (*) que deniega todo el tráfico</a:t>
            </a:r>
            <a:endParaRPr lang="en-US" sz="16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314" y="1235784"/>
            <a:ext cx="5848262" cy="5879523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503192" y="4807094"/>
            <a:ext cx="7098722" cy="467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Caso de uso IA: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Usar una NACL para bloquear explícitamente una dirección IP maliciosa conocida (1.2.3.4/32) a nivel de toda la subred.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503192" y="5473774"/>
            <a:ext cx="6942414" cy="44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Agnosticismo: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Este concepto es más específico de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En Azure y GCP se logra con funcionalidades similares pero con otros nombres.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3089"/>
            <a:ext cx="73438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Comparativa: SG vs. NACL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65496"/>
            <a:ext cx="13042821" cy="4280059"/>
          </a:xfrm>
          <a:prstGeom prst="roundRect">
            <a:avLst>
              <a:gd name="adj" fmla="val 22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07311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21682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Característica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598" y="2216825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Group (SG)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848606" y="2216825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ACL (NACL)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272343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286714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Ámbito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3637598" y="2867144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nivel de Interfaz de Red (Instancia)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848606" y="2867144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nivel de Subred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37375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343" y="351746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Estado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3637598" y="3517463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Stateful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(Con estado)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848606" y="351746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Stateless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(Sin estado)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02407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416778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Reglas Permitidas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598" y="4167783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Solo Allow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848606" y="416778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 y Deny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467439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343" y="481810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Evaluación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3637598" y="4818102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Todas las reglas se evalúan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848606" y="481810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 orden numérico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324713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343" y="546842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Principal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3637598" y="5468422"/>
            <a:ext cx="474976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"Guardia de seguridad personal" para cada instancia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848606" y="546842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"Valla perimetral" de la subred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93790" y="660070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Conclusión Clave: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 es uno u otro. La mejor práctica es usar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ambos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Las NACLs para defensa perimetral amplia y los SGs para un control de acceso granular y específico entre recursos.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7786" y="733068"/>
            <a:ext cx="6574274" cy="545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¡Elige la Arquitectura Correcta!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97786" y="1541026"/>
            <a:ext cx="2620566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Escenario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6097786" y="2130623"/>
            <a:ext cx="7921228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Tienes una aplicación de IA de 3 capas: un front-end web (React), un API de inferencia (Flask/FastAPI) en contenedores ECS, y una base de datos PostgreSQL en RDS.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6097786" y="2885956"/>
            <a:ext cx="7921228" cy="2172057"/>
          </a:xfrm>
          <a:prstGeom prst="roundRect">
            <a:avLst>
              <a:gd name="adj" fmla="val 337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95311" y="3083481"/>
            <a:ext cx="2620566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Opción A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6295311" y="3515797"/>
            <a:ext cx="752617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único SG para todos los recursos (Web, API, BBDD) que permite: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295311" y="3900011"/>
            <a:ext cx="752617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TCP 443 desde Internet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295311" y="4240530"/>
            <a:ext cx="752617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TCP 5000 (API) desde Internet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295311" y="4581049"/>
            <a:ext cx="752617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TCP 5432 (RDS) desde Internet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097786" y="5232678"/>
            <a:ext cx="7921228" cy="1787843"/>
          </a:xfrm>
          <a:prstGeom prst="roundRect">
            <a:avLst>
              <a:gd name="adj" fmla="val 410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95311" y="5430203"/>
            <a:ext cx="2620566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Opción B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6295311" y="5862518"/>
            <a:ext cx="752617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SG-WEB: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Permite TCP 443 desde 0.0.0.0/0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6295311" y="6203037"/>
            <a:ext cx="752617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SG-API: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Permite TCP 5000 solo desde la referencia del SG-WEB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295311" y="6543556"/>
            <a:ext cx="752617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SG-RDS: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Permite TCP 5432 solo desde la referencia del SG-API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6097786" y="7216973"/>
            <a:ext cx="792122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Pregunta: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¿Qué opción sigue el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Principio de Mínimo Privilegio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es la más segura?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Personalizado</PresentationFormat>
  <Paragraphs>0</Paragraphs>
  <Slides>30</Slides>
  <Notes>30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1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65</cp:revision>
  <dcterms:created xsi:type="dcterms:W3CDTF">2025-08-25T11:15:33Z</dcterms:created>
  <dcterms:modified xsi:type="dcterms:W3CDTF">2025-09-30T20:57:59Z</dcterms:modified>
</cp:coreProperties>
</file>